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2015-11-18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Social Structure and Politics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influence of class on political representation in ancient Athenian democracy.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Democracy: (</a:t>
            </a:r>
            <a:r>
              <a:rPr lang="en-US" i="1" dirty="0" smtClean="0"/>
              <a:t>Demos</a:t>
            </a:r>
            <a:r>
              <a:rPr lang="en-US" dirty="0" smtClean="0"/>
              <a:t>) ‘People’ (</a:t>
            </a:r>
            <a:r>
              <a:rPr lang="en-US" i="1" dirty="0" err="1" smtClean="0"/>
              <a:t>Kratos</a:t>
            </a:r>
            <a:r>
              <a:rPr lang="en-US" dirty="0" smtClean="0"/>
              <a:t>) ‘Power’. </a:t>
            </a:r>
          </a:p>
          <a:p>
            <a:r>
              <a:rPr lang="en-US" dirty="0" smtClean="0"/>
              <a:t>Power: The ability </a:t>
            </a:r>
            <a:r>
              <a:rPr lang="en-US" dirty="0"/>
              <a:t>to direct or influence the behavior of others or the course of events.</a:t>
            </a:r>
            <a:endParaRPr lang="en-US" dirty="0" smtClean="0"/>
          </a:p>
          <a:p>
            <a:r>
              <a:rPr lang="en-US" dirty="0" smtClean="0"/>
              <a:t>Class: (</a:t>
            </a: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s</a:t>
            </a:r>
            <a:r>
              <a:rPr lang="en-US" dirty="0" smtClean="0"/>
              <a:t>tructure)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system of ordering a society in which people are </a:t>
            </a:r>
            <a:r>
              <a:rPr lang="en-US" dirty="0" smtClean="0"/>
              <a:t>ranked based </a:t>
            </a:r>
            <a:r>
              <a:rPr lang="en-US" dirty="0"/>
              <a:t>on </a:t>
            </a:r>
            <a:r>
              <a:rPr lang="en-US" dirty="0" smtClean="0"/>
              <a:t>social </a:t>
            </a:r>
            <a:r>
              <a:rPr lang="en-US" dirty="0"/>
              <a:t>or economic status.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09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Rights: A </a:t>
            </a:r>
            <a:r>
              <a:rPr lang="en-US" dirty="0"/>
              <a:t>moral or legal entitlement to have </a:t>
            </a:r>
            <a:r>
              <a:rPr lang="en-US" dirty="0" smtClean="0"/>
              <a:t>something </a:t>
            </a:r>
            <a:r>
              <a:rPr lang="en-US" dirty="0"/>
              <a:t>or to act in a certain </a:t>
            </a:r>
            <a:r>
              <a:rPr lang="en-US" dirty="0" smtClean="0"/>
              <a:t>way.                                        What is a right you have?</a:t>
            </a:r>
          </a:p>
          <a:p>
            <a:r>
              <a:rPr lang="en-US" dirty="0" smtClean="0"/>
              <a:t>Responsibilities:  Things one must </a:t>
            </a:r>
            <a:r>
              <a:rPr lang="en-US" dirty="0"/>
              <a:t>do as part of a job, role, or legal obligation</a:t>
            </a:r>
            <a:r>
              <a:rPr lang="en-US" dirty="0" smtClean="0"/>
              <a:t>.                                          What is a responsibility you hold?</a:t>
            </a:r>
          </a:p>
        </p:txBody>
      </p:sp>
    </p:spTree>
    <p:extLst>
      <p:ext uri="{BB962C8B-B14F-4D97-AF65-F5344CB8AC3E}">
        <p14:creationId xmlns:p14="http://schemas.microsoft.com/office/powerpoint/2010/main" val="171494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3151"/>
            <a:ext cx="7313613" cy="4056062"/>
          </a:xfrm>
        </p:spPr>
        <p:txBody>
          <a:bodyPr/>
          <a:lstStyle/>
          <a:p>
            <a:r>
              <a:rPr lang="en-US" dirty="0" smtClean="0"/>
              <a:t>Recall the rights you thought off. Would a slave have these rights? Now think about your responsibilities. What responsibilities would a Athenian slave have?</a:t>
            </a:r>
            <a:endParaRPr lang="en-US" dirty="0"/>
          </a:p>
        </p:txBody>
      </p:sp>
      <p:pic>
        <p:nvPicPr>
          <p:cNvPr id="5" name="Content Placeholder 3" descr="Symposium_BM_E6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0" b="22270"/>
          <a:stretch>
            <a:fillRect/>
          </a:stretch>
        </p:blipFill>
        <p:spPr>
          <a:xfrm>
            <a:off x="1639054" y="2919107"/>
            <a:ext cx="5924478" cy="32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1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9860"/>
            <a:ext cx="7313613" cy="868362"/>
          </a:xfrm>
        </p:spPr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pic>
        <p:nvPicPr>
          <p:cNvPr id="8" name="Content Placeholder 7" descr="greece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b="15824"/>
          <a:stretch>
            <a:fillRect/>
          </a:stretch>
        </p:blipFill>
        <p:spPr>
          <a:xfrm>
            <a:off x="530211" y="1469314"/>
            <a:ext cx="4608176" cy="2555652"/>
          </a:xfrm>
        </p:spPr>
      </p:pic>
      <p:pic>
        <p:nvPicPr>
          <p:cNvPr id="9" name="Picture 8" descr="c82928fbfd0b663391d439a4d53a36b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89" y="1469314"/>
            <a:ext cx="3134924" cy="3749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374" y="4054503"/>
            <a:ext cx="4163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Boys: Went to school, had military training, </a:t>
            </a:r>
          </a:p>
          <a:p>
            <a:r>
              <a:rPr lang="en-US" dirty="0" smtClean="0"/>
              <a:t>And helped in a family businesses.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64083" y="5218475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Girls: Learned household skills like cooking</a:t>
            </a:r>
          </a:p>
          <a:p>
            <a:r>
              <a:rPr lang="en-US" dirty="0"/>
              <a:t>a</a:t>
            </a:r>
            <a:r>
              <a:rPr lang="en-US" dirty="0" smtClean="0"/>
              <a:t>s well as dance and other forms of art.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035373"/>
            <a:ext cx="2161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 you have liked </a:t>
            </a:r>
          </a:p>
          <a:p>
            <a:r>
              <a:rPr lang="en-US" dirty="0"/>
              <a:t>t</a:t>
            </a:r>
            <a:r>
              <a:rPr lang="en-US" dirty="0" smtClean="0"/>
              <a:t>o grow up in </a:t>
            </a:r>
          </a:p>
          <a:p>
            <a:r>
              <a:rPr lang="en-US" dirty="0" smtClean="0"/>
              <a:t>ancient Greece?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3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81" y="1238685"/>
            <a:ext cx="5036399" cy="5082119"/>
          </a:xfrm>
        </p:spPr>
        <p:txBody>
          <a:bodyPr/>
          <a:lstStyle/>
          <a:p>
            <a:r>
              <a:rPr lang="en-US" dirty="0" smtClean="0"/>
              <a:t>Citizens:</a:t>
            </a:r>
          </a:p>
          <a:p>
            <a:pPr>
              <a:buFont typeface="Arial"/>
              <a:buChar char="•"/>
            </a:pPr>
            <a:r>
              <a:rPr lang="en-US" dirty="0" smtClean="0"/>
              <a:t>Free, born in Athens from parents born in Athens</a:t>
            </a:r>
          </a:p>
          <a:p>
            <a:pPr>
              <a:buFont typeface="Arial"/>
              <a:buChar char="•"/>
            </a:pPr>
            <a:r>
              <a:rPr lang="en-US" dirty="0" smtClean="0"/>
              <a:t>Expected to vote, serve in government, and go to war.</a:t>
            </a:r>
          </a:p>
          <a:p>
            <a:r>
              <a:rPr lang="en-US" dirty="0" err="1" smtClean="0"/>
              <a:t>Metics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/>
              <a:t>Immigrants, needed sponsorship from a citizen</a:t>
            </a:r>
          </a:p>
          <a:p>
            <a:pPr>
              <a:buFont typeface="Arial"/>
              <a:buChar char="•"/>
            </a:pPr>
            <a:r>
              <a:rPr lang="en-US" dirty="0" smtClean="0"/>
              <a:t>Could not buy land or vote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sparta-histor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4" r="26793"/>
          <a:stretch/>
        </p:blipFill>
        <p:spPr>
          <a:xfrm>
            <a:off x="5212485" y="1371600"/>
            <a:ext cx="3529135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41" y="1735137"/>
            <a:ext cx="3234915" cy="4056062"/>
          </a:xfrm>
        </p:spPr>
        <p:txBody>
          <a:bodyPr/>
          <a:lstStyle/>
          <a:p>
            <a:r>
              <a:rPr lang="en-US" dirty="0" smtClean="0"/>
              <a:t>Women were caregivers and house keepers, though some had other jobs, such as the priestess in this painting. </a:t>
            </a:r>
          </a:p>
          <a:p>
            <a:r>
              <a:rPr lang="en-US" dirty="0" smtClean="0"/>
              <a:t>Women could own land, but only if they were born in Athens.</a:t>
            </a:r>
            <a:endParaRPr lang="en-US" dirty="0"/>
          </a:p>
        </p:txBody>
      </p:sp>
      <p:pic>
        <p:nvPicPr>
          <p:cNvPr id="4" name="Picture 3" descr="coat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42" y="1612228"/>
            <a:ext cx="4178971" cy="41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Agora</a:t>
            </a:r>
            <a:endParaRPr lang="en-US" dirty="0"/>
          </a:p>
        </p:txBody>
      </p:sp>
      <p:pic>
        <p:nvPicPr>
          <p:cNvPr id="7" name="Picture 6" descr="1313823f1b3a8a1137bfaee696a66f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21" y="937419"/>
            <a:ext cx="6817359" cy="535385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6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2178"/>
            <a:ext cx="7313613" cy="868362"/>
          </a:xfrm>
        </p:spPr>
        <p:txBody>
          <a:bodyPr/>
          <a:lstStyle/>
          <a:p>
            <a:r>
              <a:rPr lang="en-US" dirty="0" err="1" smtClean="0"/>
              <a:t>Bouleuterion</a:t>
            </a:r>
            <a:endParaRPr lang="en-US" dirty="0"/>
          </a:p>
        </p:txBody>
      </p:sp>
      <p:pic>
        <p:nvPicPr>
          <p:cNvPr id="5" name="Picture 4" descr="Priene_Bouleuterion_2009_04_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0" y="1388214"/>
            <a:ext cx="6741700" cy="50562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91</TotalTime>
  <Words>281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Inkwell</vt:lpstr>
      <vt:lpstr>Social Structure and Politics</vt:lpstr>
      <vt:lpstr>Refresher</vt:lpstr>
      <vt:lpstr>Rights and Responsibilities</vt:lpstr>
      <vt:lpstr>Slaves</vt:lpstr>
      <vt:lpstr>Children</vt:lpstr>
      <vt:lpstr>Men</vt:lpstr>
      <vt:lpstr>Women</vt:lpstr>
      <vt:lpstr>Agora</vt:lpstr>
      <vt:lpstr>Bouleuterion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Structure and Politics</dc:title>
  <dc:creator>Graham MacBean</dc:creator>
  <cp:lastModifiedBy>Graham MacBean</cp:lastModifiedBy>
  <cp:revision>9</cp:revision>
  <dcterms:created xsi:type="dcterms:W3CDTF">2015-11-19T06:16:12Z</dcterms:created>
  <dcterms:modified xsi:type="dcterms:W3CDTF">2015-11-19T07:47:19Z</dcterms:modified>
</cp:coreProperties>
</file>